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2323-77F8-424F-9182-A6B28AB6348B}" type="datetimeFigureOut">
              <a:rPr lang="ru-RU" smtClean="0"/>
              <a:t>16.07.2010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2BC-EE1A-4936-8FB1-E36AE12647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2323-77F8-424F-9182-A6B28AB6348B}" type="datetimeFigureOut">
              <a:rPr lang="ru-RU" smtClean="0"/>
              <a:t>16.07.2010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2BC-EE1A-4936-8FB1-E36AE12647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2323-77F8-424F-9182-A6B28AB6348B}" type="datetimeFigureOut">
              <a:rPr lang="ru-RU" smtClean="0"/>
              <a:t>16.07.2010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2BC-EE1A-4936-8FB1-E36AE12647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2323-77F8-424F-9182-A6B28AB6348B}" type="datetimeFigureOut">
              <a:rPr lang="ru-RU" smtClean="0"/>
              <a:t>16.07.2010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2BC-EE1A-4936-8FB1-E36AE12647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2323-77F8-424F-9182-A6B28AB6348B}" type="datetimeFigureOut">
              <a:rPr lang="ru-RU" smtClean="0"/>
              <a:t>16.07.2010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2BC-EE1A-4936-8FB1-E36AE12647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2323-77F8-424F-9182-A6B28AB6348B}" type="datetimeFigureOut">
              <a:rPr lang="ru-RU" smtClean="0"/>
              <a:t>16.07.2010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2BC-EE1A-4936-8FB1-E36AE12647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2323-77F8-424F-9182-A6B28AB6348B}" type="datetimeFigureOut">
              <a:rPr lang="ru-RU" smtClean="0"/>
              <a:t>16.07.2010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2BC-EE1A-4936-8FB1-E36AE12647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2323-77F8-424F-9182-A6B28AB6348B}" type="datetimeFigureOut">
              <a:rPr lang="ru-RU" smtClean="0"/>
              <a:t>16.07.2010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2BC-EE1A-4936-8FB1-E36AE12647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2323-77F8-424F-9182-A6B28AB6348B}" type="datetimeFigureOut">
              <a:rPr lang="ru-RU" smtClean="0"/>
              <a:t>16.07.2010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2BC-EE1A-4936-8FB1-E36AE12647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2323-77F8-424F-9182-A6B28AB6348B}" type="datetimeFigureOut">
              <a:rPr lang="ru-RU" smtClean="0"/>
              <a:t>16.07.2010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862BC-EE1A-4936-8FB1-E36AE12647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3175" cap="rnd" cmpd="sng" algn="ctr">
            <a:solidFill>
              <a:srgbClr xmlns:mc="http://schemas.openxmlformats.org/markup-compatibility/2006" xmlns:a14="http://schemas.microsoft.com/office/drawing/2010/main" val="C0C0C0" mc:Ignorable=""/>
            </a:solidFill>
            <a:prstDash val="solid"/>
          </a:ln>
          <a:effectLst>
            <a:outerShdw blurRad="63500" dist="38500" dir="7500000" sx="98500" sy="100080" kx="100000" algn="tl" rotWithShape="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12700" cap="flat" cmpd="sng" algn="ctr">
            <a:solidFill>
              <a:srgbClr xmlns:mc="http://schemas.openxmlformats.org/markup-compatibility/2006" xmlns:a14="http://schemas.microsoft.com/office/drawing/2010/main" val="FFFFFF" mc:Ignorable=""/>
            </a:solidFill>
            <a:prstDash val="solid"/>
            <a:bevel/>
          </a:ln>
          <a:effectLst>
            <a:outerShdw blurRad="19685" dist="6350" dir="12900000" algn="tl" rotWithShape="0">
              <a:srgbClr xmlns:mc="http://schemas.openxmlformats.org/markup-compatibility/2006" xmlns:a14="http://schemas.microsoft.com/office/drawing/2010/main" val="000000" mc:Ignorable="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D2323-77F8-424F-9182-A6B28AB6348B}" type="datetimeFigureOut">
              <a:rPr lang="ru-RU" smtClean="0"/>
              <a:t>16.07.2010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1862BC-EE1A-4936-8FB1-E36AE126478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xmlns:mc="http://schemas.openxmlformats.org/markup-compatibility/2006" xmlns:a14="http://schemas.microsoft.com/office/drawing/2010/main" val="C0C0C0" mc:Ignorable="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2D2323-77F8-424F-9182-A6B28AB6348B}" type="datetimeFigureOut">
              <a:rPr lang="ru-RU" smtClean="0"/>
              <a:t>16.07.2010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1862BC-EE1A-4936-8FB1-E36AE126478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управления распределёнными отрезками данных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573016"/>
            <a:ext cx="7854696" cy="252028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/>
              <a:t>Стадник Е. Г.</a:t>
            </a:r>
          </a:p>
          <a:p>
            <a:pPr algn="l"/>
            <a:r>
              <a:rPr lang="ru-RU" dirty="0"/>
              <a:t>ФПМИ </a:t>
            </a:r>
            <a:r>
              <a:rPr lang="ru-RU" dirty="0" smtClean="0"/>
              <a:t> НГТУ</a:t>
            </a:r>
          </a:p>
          <a:p>
            <a:pPr algn="l"/>
            <a:endParaRPr lang="ru-RU" dirty="0"/>
          </a:p>
          <a:p>
            <a:pPr algn="l"/>
            <a:r>
              <a:rPr lang="ru-RU" dirty="0" smtClean="0"/>
              <a:t>Руководители:</a:t>
            </a:r>
          </a:p>
          <a:p>
            <a:pPr algn="l"/>
            <a:r>
              <a:rPr lang="ru-RU" dirty="0" err="1"/>
              <a:t>Городничев</a:t>
            </a:r>
            <a:r>
              <a:rPr lang="ru-RU" dirty="0"/>
              <a:t> М.А., </a:t>
            </a:r>
            <a:r>
              <a:rPr lang="ru-RU" dirty="0" err="1"/>
              <a:t>м.н.с</a:t>
            </a:r>
            <a:r>
              <a:rPr lang="ru-RU" dirty="0"/>
              <a:t>. ИВМ и МГ СО РАН </a:t>
            </a:r>
          </a:p>
          <a:p>
            <a:pPr algn="l"/>
            <a:r>
              <a:rPr lang="ru-RU" dirty="0"/>
              <a:t>Ларин В.В., магистрант ФПМИ НГТУ</a:t>
            </a:r>
            <a:endParaRPr lang="ru-RU" dirty="0" smtClean="0"/>
          </a:p>
          <a:p>
            <a:pPr algn="l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40642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Разработать библиотеку, реализующую структуру данных массив, со следующими требованиями:</a:t>
            </a:r>
          </a:p>
          <a:p>
            <a:r>
              <a:rPr lang="ru-RU" dirty="0" smtClean="0"/>
              <a:t>Внутреннее представление: набор фрагментов</a:t>
            </a:r>
          </a:p>
          <a:p>
            <a:r>
              <a:rPr lang="ru-RU" dirty="0" smtClean="0"/>
              <a:t>Фрагменты должны распределяться между процессами </a:t>
            </a:r>
            <a:r>
              <a:rPr lang="en-US" dirty="0" smtClean="0"/>
              <a:t>MPI </a:t>
            </a:r>
            <a:r>
              <a:rPr lang="ru-RU" dirty="0" smtClean="0"/>
              <a:t>приложения</a:t>
            </a:r>
          </a:p>
          <a:p>
            <a:r>
              <a:rPr lang="ru-RU" dirty="0" smtClean="0"/>
              <a:t>Каждый фрагмент должен содержать соседние элементы из </a:t>
            </a:r>
            <a:r>
              <a:rPr lang="ru-RU" dirty="0"/>
              <a:t>д</a:t>
            </a:r>
            <a:r>
              <a:rPr lang="ru-RU" dirty="0" smtClean="0"/>
              <a:t>ругих фрагментов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209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Внутреннее представление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391003"/>
              </p:ext>
            </p:extLst>
          </p:nvPr>
        </p:nvGraphicFramePr>
        <p:xfrm>
          <a:off x="3275856" y="1412776"/>
          <a:ext cx="4632180" cy="5191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3218"/>
                <a:gridCol w="463218"/>
                <a:gridCol w="463218"/>
                <a:gridCol w="433984"/>
                <a:gridCol w="492452"/>
                <a:gridCol w="463218"/>
                <a:gridCol w="463218"/>
                <a:gridCol w="463218"/>
                <a:gridCol w="463218"/>
                <a:gridCol w="46321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flipV="1">
            <a:off x="2987824" y="1412776"/>
            <a:ext cx="3096344" cy="14401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251520" y="3618593"/>
            <a:ext cx="3096344" cy="14401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251520" y="1412776"/>
            <a:ext cx="3096344" cy="14401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987824" y="3645024"/>
            <a:ext cx="3096344" cy="14401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987824" y="2924944"/>
            <a:ext cx="3096344" cy="129614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51520" y="5157192"/>
            <a:ext cx="3024336" cy="1269713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51520" y="2924944"/>
            <a:ext cx="3024336" cy="129614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987824" y="5157192"/>
            <a:ext cx="3096344" cy="129614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747812"/>
              </p:ext>
            </p:extLst>
          </p:nvPr>
        </p:nvGraphicFramePr>
        <p:xfrm>
          <a:off x="251520" y="4149080"/>
          <a:ext cx="2779308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3218"/>
                <a:gridCol w="463218"/>
                <a:gridCol w="463218"/>
                <a:gridCol w="433984"/>
                <a:gridCol w="492452"/>
                <a:gridCol w="46321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882097"/>
              </p:ext>
            </p:extLst>
          </p:nvPr>
        </p:nvGraphicFramePr>
        <p:xfrm>
          <a:off x="251520" y="1556792"/>
          <a:ext cx="2779308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3218"/>
                <a:gridCol w="463218"/>
                <a:gridCol w="463218"/>
                <a:gridCol w="433984"/>
                <a:gridCol w="492452"/>
                <a:gridCol w="46321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093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Структура библиотеки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484784"/>
            <a:ext cx="7344816" cy="48245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51979" y="2132856"/>
            <a:ext cx="6096025" cy="25922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51248" y="152480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Lib.h</a:t>
            </a:r>
            <a:endParaRPr lang="ru-RU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90796" y="2147395"/>
            <a:ext cx="1857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Array2D</a:t>
            </a:r>
            <a:endParaRPr lang="ru-RU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51978" y="5085185"/>
            <a:ext cx="6096026" cy="10942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239852" y="544763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Функции управления</a:t>
            </a:r>
            <a:endParaRPr lang="ru-RU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71699" y="2672916"/>
            <a:ext cx="5256584" cy="18362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23728" y="2924944"/>
            <a:ext cx="122413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123728" y="29249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fragment</a:t>
            </a:r>
            <a:endParaRPr lang="ru-RU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35896" y="2949135"/>
            <a:ext cx="122413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635896" y="294913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fragment</a:t>
            </a:r>
            <a:endParaRPr lang="ru-RU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773669" y="2949135"/>
            <a:ext cx="122413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773669" y="294913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fragment</a:t>
            </a:r>
            <a:endParaRPr lang="ru-RU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60032" y="3298340"/>
            <a:ext cx="9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…</a:t>
            </a:r>
            <a:endParaRPr lang="ru-RU" dirty="0">
              <a:solidFill>
                <a:schemeClr val="bg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950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Интерфейс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ru-RU" dirty="0" smtClean="0"/>
              <a:t>Функции управления: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DDMS_init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(Array2D **a)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DDMS_synch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(Array2D *a)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DDMS_finalize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 smtClean="0">
                <a:cs typeface="Consolas" pitchFamily="49" charset="0"/>
              </a:rPr>
              <a:t>2. </a:t>
            </a:r>
            <a:r>
              <a:rPr lang="ru-RU" dirty="0" smtClean="0">
                <a:cs typeface="Consolas" pitchFamily="49" charset="0"/>
              </a:rPr>
              <a:t>Функции доступа к данным: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Array2D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frag_size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X,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Y)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get_elem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x,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y)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qget_elem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frag,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x,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y)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set_elem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x,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y, 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elem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60676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</a:t>
            </a:r>
            <a:r>
              <a:rPr lang="ru-RU" dirty="0" smtClean="0"/>
              <a:t>одель работы программы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11560" y="3645024"/>
            <a:ext cx="7128792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кругленная соединительная линия 7"/>
          <p:cNvCxnSpPr/>
          <p:nvPr/>
        </p:nvCxnSpPr>
        <p:spPr>
          <a:xfrm flipV="1">
            <a:off x="1331640" y="2564904"/>
            <a:ext cx="1224136" cy="1080120"/>
          </a:xfrm>
          <a:prstGeom prst="curvedConnector3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55776" y="2564904"/>
            <a:ext cx="3456384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кругленная соединительная линия 11"/>
          <p:cNvCxnSpPr/>
          <p:nvPr/>
        </p:nvCxnSpPr>
        <p:spPr>
          <a:xfrm flipH="1" flipV="1">
            <a:off x="5963371" y="2564904"/>
            <a:ext cx="1224136" cy="1080120"/>
          </a:xfrm>
          <a:prstGeom prst="curvedConnector3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755576" y="3717032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DDMS_init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963371" y="3645024"/>
            <a:ext cx="1830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DDMS_finalize</a:t>
            </a:r>
            <a:endParaRPr lang="ru-RU" dirty="0"/>
          </a:p>
        </p:txBody>
      </p:sp>
      <p:grpSp>
        <p:nvGrpSpPr>
          <p:cNvPr id="19" name="Группа 18"/>
          <p:cNvGrpSpPr/>
          <p:nvPr/>
        </p:nvGrpSpPr>
        <p:grpSpPr>
          <a:xfrm>
            <a:off x="3851920" y="5553236"/>
            <a:ext cx="4788532" cy="540060"/>
            <a:chOff x="719572" y="5013176"/>
            <a:chExt cx="7128792" cy="1080120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719572" y="6093296"/>
              <a:ext cx="7128792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Скругленная соединительная линия 15"/>
            <p:cNvCxnSpPr/>
            <p:nvPr/>
          </p:nvCxnSpPr>
          <p:spPr>
            <a:xfrm flipV="1">
              <a:off x="1439652" y="5013176"/>
              <a:ext cx="1224136" cy="1080120"/>
            </a:xfrm>
            <a:prstGeom prst="curvedConnector3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663788" y="5013176"/>
              <a:ext cx="3456384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Скругленная соединительная линия 17"/>
            <p:cNvCxnSpPr/>
            <p:nvPr/>
          </p:nvCxnSpPr>
          <p:spPr>
            <a:xfrm flipH="1" flipV="1">
              <a:off x="6071383" y="5013176"/>
              <a:ext cx="1224136" cy="1080120"/>
            </a:xfrm>
            <a:prstGeom prst="curvedConnector3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Прямоугольник 19"/>
          <p:cNvSpPr/>
          <p:nvPr/>
        </p:nvSpPr>
        <p:spPr>
          <a:xfrm>
            <a:off x="3628923" y="3714180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set_elem</a:t>
            </a:r>
            <a:endParaRPr lang="ru-RU" dirty="0"/>
          </a:p>
        </p:txBody>
      </p:sp>
      <p:sp>
        <p:nvSpPr>
          <p:cNvPr id="23" name="Дуга 22"/>
          <p:cNvSpPr/>
          <p:nvPr/>
        </p:nvSpPr>
        <p:spPr>
          <a:xfrm rot="9808265">
            <a:off x="3217884" y="3126339"/>
            <a:ext cx="651521" cy="497310"/>
          </a:xfrm>
          <a:prstGeom prst="arc">
            <a:avLst>
              <a:gd name="adj1" fmla="val 16200000"/>
              <a:gd name="adj2" fmla="val 16035221"/>
            </a:avLst>
          </a:prstGeom>
          <a:ln w="38100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3491880" y="3706053"/>
            <a:ext cx="1666003" cy="1847183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577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Разработана библиотека, реализующая </a:t>
            </a:r>
            <a:r>
              <a:rPr lang="ru-RU" dirty="0"/>
              <a:t>структуру данных массив, </a:t>
            </a:r>
            <a:r>
              <a:rPr lang="ru-RU" dirty="0" smtClean="0"/>
              <a:t>с заданными требованиями:</a:t>
            </a:r>
          </a:p>
          <a:p>
            <a:r>
              <a:rPr lang="ru-RU" dirty="0" smtClean="0"/>
              <a:t>Работоспособность библиотеки была протестирована реализацией метода Пуассона на плоскости</a:t>
            </a:r>
          </a:p>
          <a:p>
            <a:r>
              <a:rPr lang="ru-RU" dirty="0" smtClean="0"/>
              <a:t>Приобретены новые навыки программирования на языке </a:t>
            </a:r>
            <a:r>
              <a:rPr lang="en-US" dirty="0" smtClean="0"/>
              <a:t>C++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72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лна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73E87" mc:Ignorable=""/>
      </a:dk2>
      <a:lt2>
        <a:srgbClr xmlns:mc="http://schemas.openxmlformats.org/markup-compatibility/2006" xmlns:a14="http://schemas.microsoft.com/office/drawing/2010/main" val="C6E7FC" mc:Ignorable=""/>
      </a:lt2>
      <a:accent1>
        <a:srgbClr xmlns:mc="http://schemas.openxmlformats.org/markup-compatibility/2006" xmlns:a14="http://schemas.microsoft.com/office/drawing/2010/main" val="31B6FD" mc:Ignorable=""/>
      </a:accent1>
      <a:accent2>
        <a:srgbClr xmlns:mc="http://schemas.openxmlformats.org/markup-compatibility/2006" xmlns:a14="http://schemas.microsoft.com/office/drawing/2010/main" val="4584D3" mc:Ignorable=""/>
      </a:accent2>
      <a:accent3>
        <a:srgbClr xmlns:mc="http://schemas.openxmlformats.org/markup-compatibility/2006" xmlns:a14="http://schemas.microsoft.com/office/drawing/2010/main" val="5BD078" mc:Ignorable=""/>
      </a:accent3>
      <a:accent4>
        <a:srgbClr xmlns:mc="http://schemas.openxmlformats.org/markup-compatibility/2006" xmlns:a14="http://schemas.microsoft.com/office/drawing/2010/main" val="A5D028" mc:Ignorable=""/>
      </a:accent4>
      <a:accent5>
        <a:srgbClr xmlns:mc="http://schemas.openxmlformats.org/markup-compatibility/2006" xmlns:a14="http://schemas.microsoft.com/office/drawing/2010/main" val="F5C040" mc:Ignorable=""/>
      </a:accent5>
      <a:accent6>
        <a:srgbClr xmlns:mc="http://schemas.openxmlformats.org/markup-compatibility/2006" xmlns:a14="http://schemas.microsoft.com/office/drawing/2010/main" val="05E0DB" mc:Ignorable=""/>
      </a:accent6>
      <a:hlink>
        <a:srgbClr xmlns:mc="http://schemas.openxmlformats.org/markup-compatibility/2006" xmlns:a14="http://schemas.microsoft.com/office/drawing/2010/main" val="0080FF" mc:Ignorable=""/>
      </a:hlink>
      <a:folHlink>
        <a:srgbClr xmlns:mc="http://schemas.openxmlformats.org/markup-compatibility/2006" xmlns:a14="http://schemas.microsoft.com/office/drawing/2010/main" val="5EAEFF" mc:Ignorable="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</TotalTime>
  <Words>178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Система управления распределёнными отрезками данных</vt:lpstr>
      <vt:lpstr>Цель работы</vt:lpstr>
      <vt:lpstr>Внутреннее представление</vt:lpstr>
      <vt:lpstr>Структура библиотеки</vt:lpstr>
      <vt:lpstr>Интерфейс</vt:lpstr>
      <vt:lpstr>Модель работы программы</vt:lpstr>
      <vt:lpstr>Результаты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управления распределёнными отрезками данных</dc:title>
  <dc:creator>Евгений</dc:creator>
  <cp:lastModifiedBy>Евгений</cp:lastModifiedBy>
  <cp:revision>13</cp:revision>
  <dcterms:created xsi:type="dcterms:W3CDTF">2010-07-15T20:29:26Z</dcterms:created>
  <dcterms:modified xsi:type="dcterms:W3CDTF">2010-07-16T03:58:05Z</dcterms:modified>
</cp:coreProperties>
</file>